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60" r:id="rId4"/>
    <p:sldId id="259" r:id="rId5"/>
    <p:sldId id="257" r:id="rId6"/>
    <p:sldId id="258" r:id="rId7"/>
    <p:sldId id="263" r:id="rId8"/>
    <p:sldId id="264" r:id="rId9"/>
    <p:sldId id="265" r:id="rId10"/>
    <p:sldId id="262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1648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hyperlink" Target="https://gamma.app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84582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US FARMERS Wheat Classification Using Machine Learning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6786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Welcome to the US wheat classification! In this presentation, we will explore the types of wheat  the power of machine learning, and the exciting future of wheat classification.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60114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786086" y="5994797"/>
            <a:ext cx="212598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Aniket Chavan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44604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300633" y="436006"/>
            <a:ext cx="7711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Results and Future Directions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398038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712613"/>
            <a:ext cx="24079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Promising Results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193030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models have demonstrated high accuracy in classifying wheat types, accelerating the process and reducing errors.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398038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712732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Improving Yield and Quality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540335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Further research aims to utilize ML for predicting wheat yield and enhancing breeding processes for higher quality crops.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398038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712732"/>
            <a:ext cx="29489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Embracing Innovation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193149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future holds exciting potential in combining other digital technologies such as drones and IoT for precision agriculture.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  <p:txBody>
          <a:bodyPr/>
          <a:lstStyle/>
          <a:p>
            <a:r>
              <a:rPr lang="en-US" dirty="0"/>
              <a:t>AS</a:t>
            </a:r>
            <a:endParaRPr lang="en-IN" dirty="0"/>
          </a:p>
        </p:txBody>
      </p:sp>
      <p:pic>
        <p:nvPicPr>
          <p:cNvPr id="4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6703" y="181332"/>
            <a:ext cx="7252498" cy="30617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3405782"/>
            <a:ext cx="82981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3200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Model Selection and Evaluation</a:t>
            </a:r>
            <a:endParaRPr lang="en-US" sz="3200" dirty="0"/>
          </a:p>
        </p:txBody>
      </p:sp>
      <p:sp>
        <p:nvSpPr>
          <p:cNvPr id="6" name="Shape 3"/>
          <p:cNvSpPr/>
          <p:nvPr/>
        </p:nvSpPr>
        <p:spPr>
          <a:xfrm>
            <a:off x="2037993" y="4670584"/>
            <a:ext cx="3370064" cy="2693551"/>
          </a:xfrm>
          <a:prstGeom prst="roundRect">
            <a:avLst>
              <a:gd name="adj" fmla="val 4950"/>
            </a:avLst>
          </a:prstGeom>
          <a:solidFill>
            <a:srgbClr val="E7EDF9"/>
          </a:solidFill>
          <a:ln/>
        </p:spPr>
      </p:sp>
      <p:sp>
        <p:nvSpPr>
          <p:cNvPr id="7" name="Text 4"/>
          <p:cNvSpPr/>
          <p:nvPr/>
        </p:nvSpPr>
        <p:spPr>
          <a:xfrm>
            <a:off x="2312313" y="47513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Logistic regression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260163" y="5373172"/>
            <a:ext cx="292572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 It is a classification model, which is very easy to realize and achieves very good performance with linearly separable classes</a:t>
            </a:r>
            <a:r>
              <a:rPr lang="en-US" sz="1600" b="0" i="0" dirty="0">
                <a:solidFill>
                  <a:srgbClr val="202124"/>
                </a:solidFill>
                <a:effectLst/>
                <a:latin typeface="Google Sans"/>
              </a:rPr>
              <a:t>. </a:t>
            </a:r>
          </a:p>
        </p:txBody>
      </p:sp>
      <p:sp>
        <p:nvSpPr>
          <p:cNvPr id="9" name="Shape 6"/>
          <p:cNvSpPr/>
          <p:nvPr/>
        </p:nvSpPr>
        <p:spPr>
          <a:xfrm>
            <a:off x="5660350" y="4737199"/>
            <a:ext cx="3370064" cy="2693551"/>
          </a:xfrm>
          <a:prstGeom prst="roundRect">
            <a:avLst>
              <a:gd name="adj" fmla="val 4950"/>
            </a:avLst>
          </a:prstGeom>
          <a:solidFill>
            <a:srgbClr val="E7EDF9"/>
          </a:solidFill>
          <a:ln/>
        </p:spPr>
      </p:sp>
      <p:sp>
        <p:nvSpPr>
          <p:cNvPr id="10" name="Text 7"/>
          <p:cNvSpPr/>
          <p:nvPr/>
        </p:nvSpPr>
        <p:spPr>
          <a:xfrm>
            <a:off x="5882520" y="4737199"/>
            <a:ext cx="292572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SVM</a:t>
            </a:r>
            <a:r>
              <a:rPr lang="en-US" sz="2187" dirty="0"/>
              <a:t> </a:t>
            </a:r>
          </a:p>
        </p:txBody>
      </p:sp>
      <p:sp>
        <p:nvSpPr>
          <p:cNvPr id="11" name="Text 8"/>
          <p:cNvSpPr/>
          <p:nvPr/>
        </p:nvSpPr>
        <p:spPr>
          <a:xfrm>
            <a:off x="5852338" y="5098494"/>
            <a:ext cx="292572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SVMs are particularly good at solving binary classification problems, which require classifying the elements of a data set into two groups.</a:t>
            </a:r>
          </a:p>
        </p:txBody>
      </p:sp>
      <p:sp>
        <p:nvSpPr>
          <p:cNvPr id="12" name="Shape 9"/>
          <p:cNvSpPr/>
          <p:nvPr/>
        </p:nvSpPr>
        <p:spPr>
          <a:xfrm>
            <a:off x="9222462" y="4670584"/>
            <a:ext cx="3370064" cy="2693551"/>
          </a:xfrm>
          <a:prstGeom prst="roundRect">
            <a:avLst>
              <a:gd name="adj" fmla="val 4950"/>
            </a:avLst>
          </a:prstGeom>
          <a:solidFill>
            <a:srgbClr val="E7EDF9"/>
          </a:solidFill>
          <a:ln/>
        </p:spPr>
      </p:sp>
      <p:sp>
        <p:nvSpPr>
          <p:cNvPr id="13" name="Text 10"/>
          <p:cNvSpPr/>
          <p:nvPr/>
        </p:nvSpPr>
        <p:spPr>
          <a:xfrm>
            <a:off x="9444633" y="4751307"/>
            <a:ext cx="292572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KNN</a:t>
            </a:r>
            <a:r>
              <a:rPr lang="en-US" sz="2187" dirty="0"/>
              <a:t> </a:t>
            </a:r>
          </a:p>
        </p:txBody>
      </p:sp>
      <p:sp>
        <p:nvSpPr>
          <p:cNvPr id="14" name="Text 11"/>
          <p:cNvSpPr/>
          <p:nvPr/>
        </p:nvSpPr>
        <p:spPr>
          <a:xfrm>
            <a:off x="9444633" y="5156357"/>
            <a:ext cx="292572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b="0" i="0" dirty="0">
                <a:solidFill>
                  <a:srgbClr val="4D5156"/>
                </a:solidFill>
                <a:effectLst/>
                <a:latin typeface="Google Sans"/>
              </a:rPr>
              <a:t>. 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number of nearest neighbors to a new unknown variable that has to be predicted or classified is denoted by the symbol 'K'.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3EFD67-298B-1DDF-458C-E9AE5C39DD7D}"/>
              </a:ext>
            </a:extLst>
          </p:cNvPr>
          <p:cNvSpPr txBox="1"/>
          <p:nvPr/>
        </p:nvSpPr>
        <p:spPr>
          <a:xfrm>
            <a:off x="7645903" y="547198"/>
            <a:ext cx="3597460" cy="7604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5468"/>
              </a:lnSpc>
            </a:pPr>
            <a:r>
              <a:rPr lang="en-US" sz="4400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OBJECTIVE</a:t>
            </a:r>
            <a:r>
              <a:rPr lang="en-US" sz="3200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: </a:t>
            </a:r>
            <a:endParaRPr lang="en-IN" sz="3200" dirty="0">
              <a:solidFill>
                <a:srgbClr val="476FD6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798D17-63F6-B9A8-C6EE-1DE132D7F1C3}"/>
              </a:ext>
            </a:extLst>
          </p:cNvPr>
          <p:cNvSpPr txBox="1"/>
          <p:nvPr/>
        </p:nvSpPr>
        <p:spPr>
          <a:xfrm>
            <a:off x="7777855" y="1470361"/>
            <a:ext cx="62592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/>
              <a:t>The objective of this project is to analyse variety </a:t>
            </a:r>
          </a:p>
          <a:p>
            <a:r>
              <a:rPr lang="en-IN" sz="2400" dirty="0"/>
              <a:t>of Wheat In US by using the </a:t>
            </a:r>
          </a:p>
          <a:p>
            <a:r>
              <a:rPr lang="en-IN" sz="2400" dirty="0"/>
              <a:t>Machine Learning models / Algorithms like :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02394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348893" y="102394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5468"/>
              </a:lnSpc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Methodology :</a:t>
            </a:r>
          </a:p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675942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023C2E19-8D13-AA22-A5C6-42FBBF3FC775}"/>
              </a:ext>
            </a:extLst>
          </p:cNvPr>
          <p:cNvSpPr/>
          <p:nvPr/>
        </p:nvSpPr>
        <p:spPr>
          <a:xfrm>
            <a:off x="500581" y="1560592"/>
            <a:ext cx="3210560" cy="710803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PROBLEM  DEFINATION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15EE5616-2B8E-6CB4-C02E-7CF2D2984BBE}"/>
              </a:ext>
            </a:extLst>
          </p:cNvPr>
          <p:cNvSpPr/>
          <p:nvPr/>
        </p:nvSpPr>
        <p:spPr>
          <a:xfrm>
            <a:off x="5256986" y="1560592"/>
            <a:ext cx="3210560" cy="710803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DATA COLLECTION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494A6938-5D0D-161A-9B13-382F7FE7C60B}"/>
              </a:ext>
            </a:extLst>
          </p:cNvPr>
          <p:cNvSpPr/>
          <p:nvPr/>
        </p:nvSpPr>
        <p:spPr>
          <a:xfrm>
            <a:off x="9890760" y="1495583"/>
            <a:ext cx="3210560" cy="710803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highlight>
                  <a:srgbClr val="000000"/>
                </a:highlight>
              </a:rPr>
              <a:t>DATA PREPROCESSING</a:t>
            </a:r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5CF09B49-4B50-8429-B9F0-FECC29EAB404}"/>
              </a:ext>
            </a:extLst>
          </p:cNvPr>
          <p:cNvSpPr/>
          <p:nvPr/>
        </p:nvSpPr>
        <p:spPr>
          <a:xfrm>
            <a:off x="9959515" y="3422612"/>
            <a:ext cx="3210560" cy="710803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EDA </a:t>
            </a:r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58D359C0-7485-F50B-0035-EB4701D459D7}"/>
              </a:ext>
            </a:extLst>
          </p:cNvPr>
          <p:cNvSpPr/>
          <p:nvPr/>
        </p:nvSpPr>
        <p:spPr>
          <a:xfrm>
            <a:off x="5288630" y="3462655"/>
            <a:ext cx="3210560" cy="710803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highlight>
                  <a:srgbClr val="000000"/>
                </a:highlight>
              </a:rPr>
              <a:t>FEATURE  ENGINEERING </a:t>
            </a:r>
          </a:p>
        </p:txBody>
      </p:sp>
      <p:sp>
        <p:nvSpPr>
          <p:cNvPr id="13" name="Flowchart: Alternate Process 12">
            <a:extLst>
              <a:ext uri="{FF2B5EF4-FFF2-40B4-BE49-F238E27FC236}">
                <a16:creationId xmlns:a16="http://schemas.microsoft.com/office/drawing/2014/main" id="{9ACEEAF5-AFA0-E8F7-BF3F-B2D6798113F1}"/>
              </a:ext>
            </a:extLst>
          </p:cNvPr>
          <p:cNvSpPr/>
          <p:nvPr/>
        </p:nvSpPr>
        <p:spPr>
          <a:xfrm>
            <a:off x="495502" y="3462655"/>
            <a:ext cx="3210560" cy="710803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MODEL  BUILDING   </a:t>
            </a:r>
          </a:p>
        </p:txBody>
      </p:sp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EE466A7E-E791-31AB-9B37-EF7B218130AE}"/>
              </a:ext>
            </a:extLst>
          </p:cNvPr>
          <p:cNvSpPr/>
          <p:nvPr/>
        </p:nvSpPr>
        <p:spPr>
          <a:xfrm>
            <a:off x="500581" y="5439528"/>
            <a:ext cx="3210560" cy="710803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highlight>
                  <a:srgbClr val="000000"/>
                </a:highlight>
              </a:rPr>
              <a:t>TUNNING  THE  MODEL 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91CB880A-5213-7DA5-EC9E-E10CD4D95A2D}"/>
              </a:ext>
            </a:extLst>
          </p:cNvPr>
          <p:cNvSpPr/>
          <p:nvPr/>
        </p:nvSpPr>
        <p:spPr>
          <a:xfrm>
            <a:off x="3842861" y="1652805"/>
            <a:ext cx="1293369" cy="52637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AA4E040-B194-699C-5649-62FC70A2DAF8}"/>
              </a:ext>
            </a:extLst>
          </p:cNvPr>
          <p:cNvSpPr/>
          <p:nvPr/>
        </p:nvSpPr>
        <p:spPr>
          <a:xfrm flipH="1">
            <a:off x="8568326" y="3529091"/>
            <a:ext cx="1293369" cy="52637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59D22890-74A6-19F7-4BA3-D2E4B459E701}"/>
              </a:ext>
            </a:extLst>
          </p:cNvPr>
          <p:cNvSpPr/>
          <p:nvPr/>
        </p:nvSpPr>
        <p:spPr>
          <a:xfrm rot="16200000" flipH="1">
            <a:off x="11102616" y="2500222"/>
            <a:ext cx="1069290" cy="61164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B1111365-91FC-1603-60F1-249B64919B57}"/>
              </a:ext>
            </a:extLst>
          </p:cNvPr>
          <p:cNvSpPr/>
          <p:nvPr/>
        </p:nvSpPr>
        <p:spPr>
          <a:xfrm>
            <a:off x="8520020" y="1652805"/>
            <a:ext cx="1293369" cy="52637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15E3D65-5CF8-CDA7-26EB-8499BF26EE2B}"/>
              </a:ext>
            </a:extLst>
          </p:cNvPr>
          <p:cNvSpPr/>
          <p:nvPr/>
        </p:nvSpPr>
        <p:spPr>
          <a:xfrm flipH="1">
            <a:off x="3917964" y="3493848"/>
            <a:ext cx="1293369" cy="52637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6A54BDDB-3F26-278F-3B02-03EAB87CE90F}"/>
              </a:ext>
            </a:extLst>
          </p:cNvPr>
          <p:cNvSpPr/>
          <p:nvPr/>
        </p:nvSpPr>
        <p:spPr>
          <a:xfrm rot="16200000" flipH="1">
            <a:off x="1503348" y="4486079"/>
            <a:ext cx="1069290" cy="61164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4BC0249B-2E29-2066-88BD-2925F63836EB}"/>
              </a:ext>
            </a:extLst>
          </p:cNvPr>
          <p:cNvSpPr/>
          <p:nvPr/>
        </p:nvSpPr>
        <p:spPr>
          <a:xfrm>
            <a:off x="5357766" y="5450031"/>
            <a:ext cx="3210560" cy="710803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highlight>
                  <a:srgbClr val="000000"/>
                </a:highlight>
              </a:rPr>
              <a:t>MODEL DEPLOYMENT  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9CFD000-D0FF-8177-6604-FD06B4D716E1}"/>
              </a:ext>
            </a:extLst>
          </p:cNvPr>
          <p:cNvSpPr/>
          <p:nvPr/>
        </p:nvSpPr>
        <p:spPr>
          <a:xfrm>
            <a:off x="3917964" y="5496557"/>
            <a:ext cx="1293369" cy="52637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016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12419" y="885783"/>
            <a:ext cx="6215542" cy="694757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919039" y="2718514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Machine Learning in Wheat Classification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840380" y="4455636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offers a revolutionary approach to wheat classification by leveraging patterns and algorithms. With trained models, accurate predictions and faster results can be achieved.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361771" y="0"/>
            <a:ext cx="4268629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70798" y="560190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Types of Wheat and Current Classification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750133" y="3051452"/>
            <a:ext cx="4542115" cy="1990963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/>
        </p:spPr>
      </p:sp>
      <p:sp>
        <p:nvSpPr>
          <p:cNvPr id="7" name="Text 4"/>
          <p:cNvSpPr/>
          <p:nvPr/>
        </p:nvSpPr>
        <p:spPr>
          <a:xfrm>
            <a:off x="1055370" y="3273623"/>
            <a:ext cx="3093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ROSA</a:t>
            </a:r>
            <a:r>
              <a:rPr lang="en-US" sz="2187" dirty="0"/>
              <a:t> </a:t>
            </a:r>
          </a:p>
        </p:txBody>
      </p:sp>
      <p:sp>
        <p:nvSpPr>
          <p:cNvPr id="8" name="Text 5"/>
          <p:cNvSpPr/>
          <p:nvPr/>
        </p:nvSpPr>
        <p:spPr>
          <a:xfrm>
            <a:off x="1055370" y="3754041"/>
            <a:ext cx="409777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Known for its high protein content and strong gluten, ideal for baking bread and making pasta.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597485" y="3051453"/>
            <a:ext cx="4542115" cy="1990963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/>
        </p:spPr>
      </p:sp>
      <p:sp>
        <p:nvSpPr>
          <p:cNvPr id="10" name="Text 7"/>
          <p:cNvSpPr/>
          <p:nvPr/>
        </p:nvSpPr>
        <p:spPr>
          <a:xfrm>
            <a:off x="5819656" y="3273623"/>
            <a:ext cx="3002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KAMA</a:t>
            </a:r>
            <a:r>
              <a:rPr lang="en-US" sz="2187" dirty="0"/>
              <a:t> </a:t>
            </a:r>
          </a:p>
        </p:txBody>
      </p:sp>
      <p:sp>
        <p:nvSpPr>
          <p:cNvPr id="11" name="Text 8"/>
          <p:cNvSpPr/>
          <p:nvPr/>
        </p:nvSpPr>
        <p:spPr>
          <a:xfrm>
            <a:off x="5819656" y="3754041"/>
            <a:ext cx="409777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Preferred for pastry and cakes due to its lower protein content. Also used for animal feed.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833199" y="5264587"/>
            <a:ext cx="9306401" cy="1635562"/>
          </a:xfrm>
          <a:prstGeom prst="roundRect">
            <a:avLst>
              <a:gd name="adj" fmla="val 8151"/>
            </a:avLst>
          </a:prstGeom>
          <a:solidFill>
            <a:srgbClr val="E7EDF9"/>
          </a:solidFill>
          <a:ln/>
        </p:spPr>
      </p:sp>
      <p:sp>
        <p:nvSpPr>
          <p:cNvPr id="13" name="Text 10"/>
          <p:cNvSpPr/>
          <p:nvPr/>
        </p:nvSpPr>
        <p:spPr>
          <a:xfrm>
            <a:off x="1055370" y="5486757"/>
            <a:ext cx="2446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CANADIAN</a:t>
            </a:r>
            <a:r>
              <a:rPr lang="en-US" sz="2187" dirty="0"/>
              <a:t> </a:t>
            </a:r>
          </a:p>
        </p:txBody>
      </p:sp>
      <p:sp>
        <p:nvSpPr>
          <p:cNvPr id="14" name="Text 11"/>
          <p:cNvSpPr/>
          <p:nvPr/>
        </p:nvSpPr>
        <p:spPr>
          <a:xfrm>
            <a:off x="1055370" y="5967174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Canada Western Red Spring (CWRS) wheat, boasting a high protein content for superior milling, bread and noodle quality.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6FEA451-800F-AB86-7B89-54A1835A1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1770" y="11151"/>
            <a:ext cx="4268629" cy="82492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64239" y="605075"/>
            <a:ext cx="90144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TYPES OF WHEAT IN DATASET </a:t>
            </a:r>
          </a:p>
        </p:txBody>
      </p:sp>
      <p:sp>
        <p:nvSpPr>
          <p:cNvPr id="7" name="Text 4"/>
          <p:cNvSpPr/>
          <p:nvPr/>
        </p:nvSpPr>
        <p:spPr>
          <a:xfrm>
            <a:off x="1014532" y="3113961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31486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319599" y="3148608"/>
            <a:ext cx="2308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555313" y="516731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564773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8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76B107E-7253-6EF5-C916-BE61247EAC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1770" y="11151"/>
            <a:ext cx="4268629" cy="824920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4439C0D-160E-509C-7BF5-E8D397CA53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9839" y="2047022"/>
            <a:ext cx="8268417" cy="502963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7F5299-A675-BDA3-0251-A8806D594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1770" y="11151"/>
            <a:ext cx="4268629" cy="82492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4ABABE-A534-D597-A971-8669FE29534A}"/>
              </a:ext>
            </a:extLst>
          </p:cNvPr>
          <p:cNvSpPr txBox="1"/>
          <p:nvPr/>
        </p:nvSpPr>
        <p:spPr>
          <a:xfrm>
            <a:off x="611031" y="458429"/>
            <a:ext cx="7315200" cy="797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5468"/>
              </a:lnSpc>
            </a:pPr>
            <a:r>
              <a:rPr lang="en-US" sz="4800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RESULT :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FAA03DF-C963-5339-C0B4-A368CD326F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7329234"/>
              </p:ext>
            </p:extLst>
          </p:nvPr>
        </p:nvGraphicFramePr>
        <p:xfrm>
          <a:off x="833120" y="2113280"/>
          <a:ext cx="9032240" cy="460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8060">
                  <a:extLst>
                    <a:ext uri="{9D8B030D-6E8A-4147-A177-3AD203B41FA5}">
                      <a16:colId xmlns:a16="http://schemas.microsoft.com/office/drawing/2014/main" val="2183387610"/>
                    </a:ext>
                  </a:extLst>
                </a:gridCol>
                <a:gridCol w="2258060">
                  <a:extLst>
                    <a:ext uri="{9D8B030D-6E8A-4147-A177-3AD203B41FA5}">
                      <a16:colId xmlns:a16="http://schemas.microsoft.com/office/drawing/2014/main" val="3645177700"/>
                    </a:ext>
                  </a:extLst>
                </a:gridCol>
                <a:gridCol w="2258060">
                  <a:extLst>
                    <a:ext uri="{9D8B030D-6E8A-4147-A177-3AD203B41FA5}">
                      <a16:colId xmlns:a16="http://schemas.microsoft.com/office/drawing/2014/main" val="622356328"/>
                    </a:ext>
                  </a:extLst>
                </a:gridCol>
                <a:gridCol w="2258060">
                  <a:extLst>
                    <a:ext uri="{9D8B030D-6E8A-4147-A177-3AD203B41FA5}">
                      <a16:colId xmlns:a16="http://schemas.microsoft.com/office/drawing/2014/main" val="3174119704"/>
                    </a:ext>
                  </a:extLst>
                </a:gridCol>
              </a:tblGrid>
              <a:tr h="798576">
                <a:tc>
                  <a:txBody>
                    <a:bodyPr/>
                    <a:lstStyle/>
                    <a:p>
                      <a:r>
                        <a:rPr lang="en-IN" dirty="0"/>
                        <a:t>RESULTS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LOGISTIC </a:t>
                      </a:r>
                    </a:p>
                    <a:p>
                      <a:r>
                        <a:rPr lang="en-IN" dirty="0"/>
                        <a:t>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KNN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454091"/>
                  </a:ext>
                </a:extLst>
              </a:tr>
              <a:tr h="950976">
                <a:tc>
                  <a:txBody>
                    <a:bodyPr/>
                    <a:lstStyle/>
                    <a:p>
                      <a:r>
                        <a:rPr lang="en-IN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95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4266379"/>
                  </a:ext>
                </a:extLst>
              </a:tr>
              <a:tr h="950976">
                <a:tc>
                  <a:txBody>
                    <a:bodyPr/>
                    <a:lstStyle/>
                    <a:p>
                      <a:r>
                        <a:rPr lang="en-IN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87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678406"/>
                  </a:ext>
                </a:extLst>
              </a:tr>
              <a:tr h="950976">
                <a:tc>
                  <a:txBody>
                    <a:bodyPr/>
                    <a:lstStyle/>
                    <a:p>
                      <a:r>
                        <a:rPr lang="en-IN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 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863813"/>
                  </a:ext>
                </a:extLst>
              </a:tr>
              <a:tr h="950976">
                <a:tc>
                  <a:txBody>
                    <a:bodyPr/>
                    <a:lstStyle/>
                    <a:p>
                      <a:r>
                        <a:rPr lang="en-IN" dirty="0"/>
                        <a:t>F1-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89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45389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2C57583-6A42-76A9-27CB-73CB11CED2EC}"/>
              </a:ext>
            </a:extLst>
          </p:cNvPr>
          <p:cNvSpPr txBox="1"/>
          <p:nvPr/>
        </p:nvSpPr>
        <p:spPr>
          <a:xfrm>
            <a:off x="833120" y="1256083"/>
            <a:ext cx="2921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u="sng" dirty="0"/>
              <a:t>BEFORE TUNNING:</a:t>
            </a:r>
          </a:p>
        </p:txBody>
      </p:sp>
    </p:spTree>
    <p:extLst>
      <p:ext uri="{BB962C8B-B14F-4D97-AF65-F5344CB8AC3E}">
        <p14:creationId xmlns:p14="http://schemas.microsoft.com/office/powerpoint/2010/main" val="1572289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D1F8DC-1848-E83A-2B68-838331B04058}"/>
              </a:ext>
            </a:extLst>
          </p:cNvPr>
          <p:cNvSpPr txBox="1"/>
          <p:nvPr/>
        </p:nvSpPr>
        <p:spPr>
          <a:xfrm>
            <a:off x="3657600" y="393013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LOGISTIC REGRESSION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A7E04C-F37A-827B-E970-0E64C52F9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1770" y="11151"/>
            <a:ext cx="4268629" cy="82492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AB6887-D6F0-7099-68C6-D4BD58AB2C76}"/>
              </a:ext>
            </a:extLst>
          </p:cNvPr>
          <p:cNvSpPr txBox="1"/>
          <p:nvPr/>
        </p:nvSpPr>
        <p:spPr>
          <a:xfrm>
            <a:off x="611031" y="509229"/>
            <a:ext cx="7315200" cy="760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5468"/>
              </a:lnSpc>
            </a:pPr>
            <a:r>
              <a:rPr lang="en-US" sz="4400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RESULT :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1ED82AF-2FD0-0744-C3C1-44E9903FB1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801915"/>
              </p:ext>
            </p:extLst>
          </p:nvPr>
        </p:nvGraphicFramePr>
        <p:xfrm>
          <a:off x="611031" y="2045015"/>
          <a:ext cx="9335612" cy="4139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3903">
                  <a:extLst>
                    <a:ext uri="{9D8B030D-6E8A-4147-A177-3AD203B41FA5}">
                      <a16:colId xmlns:a16="http://schemas.microsoft.com/office/drawing/2014/main" val="2832898573"/>
                    </a:ext>
                  </a:extLst>
                </a:gridCol>
                <a:gridCol w="2333903">
                  <a:extLst>
                    <a:ext uri="{9D8B030D-6E8A-4147-A177-3AD203B41FA5}">
                      <a16:colId xmlns:a16="http://schemas.microsoft.com/office/drawing/2014/main" val="2123978121"/>
                    </a:ext>
                  </a:extLst>
                </a:gridCol>
                <a:gridCol w="2333903">
                  <a:extLst>
                    <a:ext uri="{9D8B030D-6E8A-4147-A177-3AD203B41FA5}">
                      <a16:colId xmlns:a16="http://schemas.microsoft.com/office/drawing/2014/main" val="405746858"/>
                    </a:ext>
                  </a:extLst>
                </a:gridCol>
                <a:gridCol w="2333903">
                  <a:extLst>
                    <a:ext uri="{9D8B030D-6E8A-4147-A177-3AD203B41FA5}">
                      <a16:colId xmlns:a16="http://schemas.microsoft.com/office/drawing/2014/main" val="4256862794"/>
                    </a:ext>
                  </a:extLst>
                </a:gridCol>
              </a:tblGrid>
              <a:tr h="827914">
                <a:tc>
                  <a:txBody>
                    <a:bodyPr/>
                    <a:lstStyle/>
                    <a:p>
                      <a:r>
                        <a:rPr lang="en-IN" dirty="0"/>
                        <a:t>RESULTS :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LOGISTIC</a:t>
                      </a:r>
                    </a:p>
                    <a:p>
                      <a:r>
                        <a:rPr lang="en-IN" dirty="0"/>
                        <a:t>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KNN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30609"/>
                  </a:ext>
                </a:extLst>
              </a:tr>
              <a:tr h="827914">
                <a:tc>
                  <a:txBody>
                    <a:bodyPr/>
                    <a:lstStyle/>
                    <a:p>
                      <a:r>
                        <a:rPr lang="en-IN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95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477806"/>
                  </a:ext>
                </a:extLst>
              </a:tr>
              <a:tr h="827914">
                <a:tc>
                  <a:txBody>
                    <a:bodyPr/>
                    <a:lstStyle/>
                    <a:p>
                      <a:r>
                        <a:rPr lang="en-IN" dirty="0"/>
                        <a:t>PRECISION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72395"/>
                  </a:ext>
                </a:extLst>
              </a:tr>
              <a:tr h="827914">
                <a:tc>
                  <a:txBody>
                    <a:bodyPr/>
                    <a:lstStyle/>
                    <a:p>
                      <a:r>
                        <a:rPr lang="en-IN" dirty="0"/>
                        <a:t>RECALL 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375085"/>
                  </a:ext>
                </a:extLst>
              </a:tr>
              <a:tr h="827914">
                <a:tc>
                  <a:txBody>
                    <a:bodyPr/>
                    <a:lstStyle/>
                    <a:p>
                      <a:r>
                        <a:rPr lang="en-IN" dirty="0"/>
                        <a:t>F1- SCAORE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949402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1A1D91A-DC8F-1FDB-D411-14C6D79121F1}"/>
              </a:ext>
            </a:extLst>
          </p:cNvPr>
          <p:cNvSpPr txBox="1"/>
          <p:nvPr/>
        </p:nvSpPr>
        <p:spPr>
          <a:xfrm>
            <a:off x="611031" y="1252668"/>
            <a:ext cx="7315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u="sng" dirty="0"/>
              <a:t>AFTER TUNNING:</a:t>
            </a:r>
          </a:p>
        </p:txBody>
      </p:sp>
    </p:spTree>
    <p:extLst>
      <p:ext uri="{BB962C8B-B14F-4D97-AF65-F5344CB8AC3E}">
        <p14:creationId xmlns:p14="http://schemas.microsoft.com/office/powerpoint/2010/main" val="3625751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B668E8-709E-73E7-14E9-522A146F6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1770" y="11151"/>
            <a:ext cx="4268629" cy="82492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9A0E7B-7874-8D64-4C92-252FF5B3340D}"/>
              </a:ext>
            </a:extLst>
          </p:cNvPr>
          <p:cNvSpPr txBox="1"/>
          <p:nvPr/>
        </p:nvSpPr>
        <p:spPr>
          <a:xfrm>
            <a:off x="272565" y="0"/>
            <a:ext cx="6043642" cy="2120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5468"/>
              </a:lnSpc>
            </a:pPr>
            <a:r>
              <a:rPr lang="en-IN" sz="2800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FINAL RESULTS BY ANALYSING</a:t>
            </a:r>
          </a:p>
          <a:p>
            <a:pPr>
              <a:lnSpc>
                <a:spcPts val="5468"/>
              </a:lnSpc>
            </a:pPr>
            <a:r>
              <a:rPr lang="en-IN" sz="2800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RESULTS BEFORE TUNNING AND </a:t>
            </a:r>
          </a:p>
          <a:p>
            <a:pPr>
              <a:lnSpc>
                <a:spcPts val="5468"/>
              </a:lnSpc>
            </a:pPr>
            <a:r>
              <a:rPr lang="en-IN" sz="2800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AFTER TUNNING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ECD632-8CAF-B848-C3C5-6BD13A9E46FC}"/>
              </a:ext>
            </a:extLst>
          </p:cNvPr>
          <p:cNvSpPr txBox="1"/>
          <p:nvPr/>
        </p:nvSpPr>
        <p:spPr>
          <a:xfrm>
            <a:off x="132080" y="3618308"/>
            <a:ext cx="1046466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After performing different types of algorithm on the Wheat classification dataset </a:t>
            </a:r>
          </a:p>
          <a:p>
            <a:r>
              <a:rPr lang="en-US" sz="2400" dirty="0"/>
              <a:t>we could see that each algorithm's model perform differently in order to classify </a:t>
            </a:r>
          </a:p>
          <a:p>
            <a:r>
              <a:rPr lang="en-US" sz="2400" dirty="0"/>
              <a:t>the data and providing accuracy of doing the same.</a:t>
            </a:r>
          </a:p>
          <a:p>
            <a:r>
              <a:rPr lang="en-US" sz="2400" dirty="0"/>
              <a:t>from the table above we can clearly conclude that the logistic  regression model is </a:t>
            </a:r>
          </a:p>
          <a:p>
            <a:r>
              <a:rPr lang="en-US" sz="2400" dirty="0"/>
              <a:t> performing well on the dataset giving us accuracy of 92 %.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015589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475</Words>
  <Application>Microsoft Office PowerPoint</Application>
  <PresentationFormat>Custom</PresentationFormat>
  <Paragraphs>103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Google Sans</vt:lpstr>
      <vt:lpstr>Roboto</vt:lpstr>
      <vt:lpstr>Roboto Slab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Aniket Chavan</cp:lastModifiedBy>
  <cp:revision>5</cp:revision>
  <dcterms:created xsi:type="dcterms:W3CDTF">2023-12-30T15:49:19Z</dcterms:created>
  <dcterms:modified xsi:type="dcterms:W3CDTF">2024-01-04T04:34:17Z</dcterms:modified>
</cp:coreProperties>
</file>